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2" r:id="rId2"/>
    <p:sldId id="303" r:id="rId3"/>
    <p:sldId id="300" r:id="rId4"/>
    <p:sldId id="301" r:id="rId5"/>
    <p:sldId id="306" r:id="rId6"/>
    <p:sldId id="304" r:id="rId7"/>
    <p:sldId id="307" r:id="rId8"/>
    <p:sldId id="257" r:id="rId9"/>
    <p:sldId id="260" r:id="rId10"/>
    <p:sldId id="259" r:id="rId11"/>
    <p:sldId id="261" r:id="rId12"/>
    <p:sldId id="272" r:id="rId13"/>
    <p:sldId id="273" r:id="rId14"/>
    <p:sldId id="274" r:id="rId15"/>
    <p:sldId id="275" r:id="rId16"/>
    <p:sldId id="264" r:id="rId17"/>
    <p:sldId id="265" r:id="rId18"/>
    <p:sldId id="266" r:id="rId19"/>
    <p:sldId id="267" r:id="rId20"/>
    <p:sldId id="269" r:id="rId21"/>
    <p:sldId id="270" r:id="rId22"/>
    <p:sldId id="277" r:id="rId23"/>
    <p:sldId id="279" r:id="rId24"/>
    <p:sldId id="280" r:id="rId25"/>
    <p:sldId id="281" r:id="rId26"/>
    <p:sldId id="287" r:id="rId27"/>
    <p:sldId id="288" r:id="rId28"/>
    <p:sldId id="289" r:id="rId29"/>
    <p:sldId id="294" r:id="rId30"/>
    <p:sldId id="297" r:id="rId31"/>
    <p:sldId id="298" r:id="rId32"/>
  </p:sldIdLst>
  <p:sldSz cx="12192000" cy="6858000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57" autoAdjust="0"/>
  </p:normalViewPr>
  <p:slideViewPr>
    <p:cSldViewPr snapToGrid="0">
      <p:cViewPr varScale="1">
        <p:scale>
          <a:sx n="110" d="100"/>
          <a:sy n="110" d="100"/>
        </p:scale>
        <p:origin x="50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37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notesViewPr>
    <p:cSldViewPr snapToGrid="0">
      <p:cViewPr varScale="1">
        <p:scale>
          <a:sx n="61" d="100"/>
          <a:sy n="61" d="100"/>
        </p:scale>
        <p:origin x="-3240" y="-77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B78900E-A5D4-444D-8164-C5C9F6EE34DE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495" y="4758609"/>
            <a:ext cx="5511174" cy="4508661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5615"/>
            <a:ext cx="2985621" cy="50149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0934" y="9515615"/>
            <a:ext cx="2985621" cy="50149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A90F1E42-EBBE-4719-99C9-F9E4F0A01F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09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1E42-EBBE-4719-99C9-F9E4F0A01FB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8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ED0E-F1F9-4C5C-9A16-72D41268F453}" type="datetime1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66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A8CF-F561-4A65-BCAB-4A67AE33490E}" type="datetime1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96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99D9-FAB8-4F28-96E9-98265B0A2E2D}" type="datetime1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57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9D11-C6F4-41EC-963F-106D00E3F39E}" type="datetime1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06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F253-8DCE-45A5-A373-EFC625472473}" type="datetime1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26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0819-8FAF-4E4E-8FB4-59FF03C72303}" type="datetime1">
              <a:rPr lang="de-DE" smtClean="0"/>
              <a:t>10.10.2023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9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B88B-F070-4D98-A8D5-8C75D24CF3F1}" type="datetime1">
              <a:rPr lang="de-DE" smtClean="0"/>
              <a:t>10.10.2023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79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7EE0-05A7-4BB9-BFF7-9B8E2AEB4636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35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EC9C-65AB-4CA5-924A-30FB220D9DE0}" type="datetime1">
              <a:rPr lang="de-DE" smtClean="0"/>
              <a:t>10.10.2023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87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5FD5-5AE3-483D-8302-1CD7392D9E32}" type="datetime1">
              <a:rPr lang="de-DE" smtClean="0"/>
              <a:t>10.10.2023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74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B77-642F-4878-9F6D-44770D5962A2}" type="datetime1">
              <a:rPr lang="de-DE" smtClean="0"/>
              <a:t>10.10.2023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4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C0CCA-2E3A-4589-98B1-9E0B5C149959}" type="datetime1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8B884-4F23-4B0D-B219-465AABE5B7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98836-A78A-46B9-BA33-CA14B07C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1122362"/>
            <a:ext cx="9662160" cy="2935287"/>
          </a:xfrm>
        </p:spPr>
        <p:txBody>
          <a:bodyPr>
            <a:normAutofit fontScale="90000"/>
          </a:bodyPr>
          <a:lstStyle/>
          <a:p>
            <a:pPr lvl="0" algn="l" defTabSz="914400" eaLnBrk="0" fontAlgn="base" hangingPunct="0">
              <a:lnSpc>
                <a:spcPct val="100000"/>
              </a:lnSpc>
              <a:spcAft>
                <a:spcPct val="0"/>
              </a:spcAft>
              <a:tabLst>
                <a:tab pos="3543300" algn="l"/>
              </a:tabLst>
            </a:pPr>
            <a:r>
              <a:rPr lang="de-DE" altLang="de-DE" sz="4000" dirty="0">
                <a:latin typeface="Viner Hand ITC" panose="03070502030502020203" pitchFamily="66" charset="0"/>
                <a:ea typeface="Times New Roman" panose="02020603050405020304" pitchFamily="18" charset="0"/>
              </a:rPr>
              <a:t>Grundschule am Keltentor</a:t>
            </a:r>
            <a:br>
              <a:rPr lang="de-DE" altLang="de-DE" sz="8000" b="1" dirty="0">
                <a:ea typeface="Times New Roman" panose="02020603050405020304" pitchFamily="18" charset="0"/>
              </a:rPr>
            </a:br>
            <a:r>
              <a:rPr lang="de-DE" altLang="de-DE" sz="1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Rodheimer Straße 16, 35444 Biebertal</a:t>
            </a:r>
            <a:br>
              <a:rPr lang="de-DE" altLang="de-DE" sz="1800" dirty="0"/>
            </a:br>
            <a:r>
              <a:rPr lang="de-DE" altLang="de-DE" sz="1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Tel.: (0 64 09) 80 67 49</a:t>
            </a:r>
            <a:br>
              <a:rPr lang="de-DE" altLang="de-DE" sz="1800" dirty="0"/>
            </a:br>
            <a:r>
              <a:rPr lang="de-DE" altLang="de-DE" sz="1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Fax: (0 64 09) 80 67 62</a:t>
            </a:r>
            <a:br>
              <a:rPr lang="de-DE" altLang="de-DE" sz="1800" dirty="0"/>
            </a:br>
            <a:br>
              <a:rPr lang="de-DE" altLang="de-DE" sz="1800" dirty="0"/>
            </a:br>
            <a:r>
              <a:rPr lang="de-DE" altLang="de-DE" sz="1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E-Mail: poststelle@g-keltentor.fellingshausen.schulverwaltung.hessen.de</a:t>
            </a:r>
            <a:br>
              <a:rPr lang="de-DE" altLang="de-DE" sz="9600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5B69EA-F8DC-40F1-B260-46F851C33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840" y="3602038"/>
            <a:ext cx="9555480" cy="2387600"/>
          </a:xfrm>
        </p:spPr>
        <p:txBody>
          <a:bodyPr>
            <a:normAutofit/>
          </a:bodyPr>
          <a:lstStyle/>
          <a:p>
            <a:pPr algn="l"/>
            <a:endParaRPr lang="de-DE" sz="1800" dirty="0"/>
          </a:p>
          <a:p>
            <a:pPr algn="l"/>
            <a:r>
              <a:rPr lang="de-DE" sz="1800" dirty="0"/>
              <a:t>Schulleiterin: K. Riedel</a:t>
            </a:r>
          </a:p>
          <a:p>
            <a:pPr algn="l"/>
            <a:r>
              <a:rPr lang="de-DE" sz="1800" dirty="0"/>
              <a:t>Konrektorin und Ganztagskoordinatorin: M. Dedering</a:t>
            </a:r>
          </a:p>
          <a:p>
            <a:pPr algn="l"/>
            <a:endParaRPr lang="de-DE" sz="1800" dirty="0"/>
          </a:p>
          <a:p>
            <a:pPr algn="l"/>
            <a:r>
              <a:rPr lang="de-DE" sz="1800" dirty="0"/>
              <a:t>Sekretariat: E. Fiedler</a:t>
            </a:r>
          </a:p>
          <a:p>
            <a:pPr algn="l"/>
            <a:r>
              <a:rPr lang="de-DE" sz="1800" dirty="0"/>
              <a:t>Öffnungszeiten: montags, dienstags und donnerstags von 07:30 Uhr bis 12:00 Uhr  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368DE7-E2AE-4CA1-BFBE-0B6377BB37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40" y="382906"/>
            <a:ext cx="3680460" cy="20805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E105AB3-FC27-4EE4-8E1F-B4FB600BB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48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Betreuungsräume befinden sich: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in der Mehrzweckhalle in Biebertal-</a:t>
            </a:r>
            <a:r>
              <a:rPr lang="de-DE" dirty="0" err="1"/>
              <a:t>Fellingshausen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in der Grundschule am Keltentor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65" y="3277233"/>
            <a:ext cx="3770995" cy="28997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65" y="3277233"/>
            <a:ext cx="4446270" cy="2860676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1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Räume der Mehrzweckhalle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>
                <a:solidFill>
                  <a:schemeClr val="tx1"/>
                </a:solidFill>
              </a:rPr>
              <a:t>Mit Beginn des Pakts für den Nachmittag zum Schuljahr 2019/2020 wurden die Räume komplett saniert, renoviert und neu eingerichtet.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5339" y="293086"/>
            <a:ext cx="2558796" cy="363016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0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Aufenthaltsraum 1 im Obergeschoss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großer Spieleraum mit Bauecke, Lego- und Spieleteppich und mehreren Spiel- und Basteltischen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8" y="3109281"/>
            <a:ext cx="3615066" cy="27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12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C518C-78EC-4B09-B1DF-87A2E6130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15" y="2848406"/>
            <a:ext cx="2751898" cy="34634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79B13EC-F764-4C23-8F69-902CF8DA7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87" y="3109281"/>
            <a:ext cx="3769895" cy="28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Aufenthaltsraum 2 im Obergeschoss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Spieleraum mit Verkleidungsecke, Kaufladen und komplett eingerichteter Küche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4" y="2717709"/>
            <a:ext cx="3441541" cy="220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13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093703-C8D5-42D5-BC23-F490E5F36E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92" y="2449220"/>
            <a:ext cx="4138863" cy="31041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555FE9-B664-4CD1-9E7E-67DB53A064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8" y="3723204"/>
            <a:ext cx="3692892" cy="276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Ruhezone im Obergeschoss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„Wellnessecke“ mit Ruhemöbeln und Sitzsäcken  </a:t>
            </a:r>
            <a:r>
              <a:rPr lang="de-DE" dirty="0">
                <a:sym typeface="Wingdings" panose="05000000000000000000" pitchFamily="2" charset="2"/>
              </a:rPr>
              <a:t> zum Lesen, Vorlesen, einfach Chillen, Musik oder Hörbücher hören</a:t>
            </a:r>
            <a:endParaRPr lang="de-DE" dirty="0"/>
          </a:p>
          <a:p>
            <a:endParaRPr lang="de-DE" dirty="0"/>
          </a:p>
        </p:txBody>
      </p:sp>
      <p:sp>
        <p:nvSpPr>
          <p:cNvPr id="4" name="AutoShape 2" descr="https://mauszentrum-gi.de/iserv/fs/file/mail/INBOX/199/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14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0D095A-C759-492F-B3C9-233F03EB15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57" y="3044442"/>
            <a:ext cx="4659296" cy="34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Kleiner Kreativraum im Obergeschoss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Aufenthaltsraum für kleine Gruppen- und Projektarbeit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15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EE49E0-E949-43C1-A9F3-B2E58D3C8A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26" y="2506662"/>
            <a:ext cx="5197643" cy="38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Eingangsbereich mit Infotafel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5563402"/>
            <a:ext cx="10515600" cy="613560"/>
          </a:xfrm>
        </p:spPr>
        <p:txBody>
          <a:bodyPr/>
          <a:lstStyle/>
          <a:p>
            <a:r>
              <a:rPr lang="de-DE" dirty="0"/>
              <a:t>Die Garderobe für die Schüler*innen befindet sich im Obergeschoss.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16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AF55FA-DFA2-46FB-9A98-6E16646540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82" y="1553475"/>
            <a:ext cx="5438274" cy="368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Mensa im Erdgeschoss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wird ausschließlich durch die Betreuung für das Mittagessen genutzt</a:t>
            </a:r>
          </a:p>
          <a:p>
            <a:r>
              <a:rPr lang="de-DE" dirty="0"/>
              <a:t>max. 32 Plätze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88" y="2860811"/>
            <a:ext cx="4272000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17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D2139B-58C6-4704-9C65-15DC42BD0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75" y="3059699"/>
            <a:ext cx="4395537" cy="329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51" y="2999898"/>
            <a:ext cx="4416000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Turnhalle im Erdgeschoss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Wir nutzen die Halle mit dem dazugehörigen Equipment für Bewegung, Spiel und Spaß.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95681"/>
            <a:ext cx="4261696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4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Büro im Erdgeschoss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Platz für Verwaltungsaufgaben und Elterngespräche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19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BEE9734-5029-44D8-BBB4-5ED8959BA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95" y="2445428"/>
            <a:ext cx="5094973" cy="38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Betreuung der Grundschule am Keltentor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de-DE" sz="4400" dirty="0" err="1"/>
              <a:t>Rodheimer</a:t>
            </a:r>
            <a:r>
              <a:rPr lang="de-DE" sz="4400" dirty="0"/>
              <a:t> Str. 24</a:t>
            </a:r>
          </a:p>
          <a:p>
            <a:pPr algn="l"/>
            <a:r>
              <a:rPr lang="de-DE" sz="4400" dirty="0"/>
              <a:t>35444 Biebertal</a:t>
            </a:r>
          </a:p>
          <a:p>
            <a:pPr algn="l"/>
            <a:endParaRPr lang="de-DE" sz="3200" dirty="0"/>
          </a:p>
          <a:p>
            <a:pPr algn="l"/>
            <a:r>
              <a:rPr lang="de-DE" sz="4200" dirty="0"/>
              <a:t>Tel.: 0151 – 539 80 352</a:t>
            </a:r>
          </a:p>
          <a:p>
            <a:pPr algn="l"/>
            <a:r>
              <a:rPr lang="de-DE" sz="4200" dirty="0"/>
              <a:t>E-Mail: pfnfellingshausen@mauszentrum-gi.de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8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640" y="365127"/>
            <a:ext cx="10805160" cy="1460498"/>
          </a:xfrm>
        </p:spPr>
        <p:txBody>
          <a:bodyPr/>
          <a:lstStyle/>
          <a:p>
            <a:r>
              <a:rPr lang="de-DE" dirty="0"/>
              <a:t>Räume der Grundschule am Keltentor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/>
          <a:lstStyle/>
          <a:p>
            <a:pPr marL="0" indent="0">
              <a:buNone/>
            </a:pPr>
            <a:r>
              <a:rPr lang="de-DE" sz="3600" dirty="0"/>
              <a:t>Klassenräume</a:t>
            </a:r>
          </a:p>
          <a:p>
            <a:r>
              <a:rPr lang="de-DE" dirty="0"/>
              <a:t>Nutzung für die Betreuung der Hausaufgaben am Nachmittag</a:t>
            </a:r>
          </a:p>
          <a:p>
            <a:r>
              <a:rPr lang="de-DE" dirty="0"/>
              <a:t>AGs finden teilweise in diesen Räumen statt</a:t>
            </a:r>
          </a:p>
        </p:txBody>
      </p:sp>
      <p:pic>
        <p:nvPicPr>
          <p:cNvPr id="1026" name="Picture 2" descr="Quiz, Prüfung, Test, Schule, Bildung, Schü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69" y="3277672"/>
            <a:ext cx="4289931" cy="30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A5D05F3-D9FC-4A1A-A0EE-E1C8BEB11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36943" y="35107"/>
            <a:ext cx="1576397" cy="223643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7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Werkraum im Keller der Grundschule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Nutzung für kreative Angebote:</a:t>
            </a:r>
          </a:p>
          <a:p>
            <a:pPr lvl="1"/>
            <a:r>
              <a:rPr lang="de-DE" dirty="0"/>
              <a:t>Holzarbeiten wie Sägen, Feilen, Bohren, …</a:t>
            </a:r>
          </a:p>
          <a:p>
            <a:pPr lvl="1"/>
            <a:r>
              <a:rPr lang="de-DE" dirty="0"/>
              <a:t>Mitbenutzung des Brennofens für das </a:t>
            </a:r>
          </a:p>
          <a:p>
            <a:pPr marL="457189" lvl="1" indent="0">
              <a:buNone/>
            </a:pPr>
            <a:r>
              <a:rPr lang="de-DE" dirty="0"/>
              <a:t>   Herstellen von Keramik</a:t>
            </a:r>
          </a:p>
          <a:p>
            <a:pPr lvl="1"/>
            <a:endParaRPr lang="de-DE" dirty="0"/>
          </a:p>
        </p:txBody>
      </p:sp>
      <p:sp>
        <p:nvSpPr>
          <p:cNvPr id="4" name="AutoShape 2" descr="https://mauszentrum-gi.de/iserv/fs/file/mail/INBOX/566/2/PHOTO-2020-04-20-16-55-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mauszentrum-gi.de/iserv/fs/file/mail/INBOX/566/2/PHOTO-2020-04-20-16-55-3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https://mauszentrum-gi.de/iserv/fs/file/mail/INBOX/566/2/PHOTO-2020-04-20-16-55-3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10" y="1494155"/>
            <a:ext cx="3440430" cy="458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8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Tag im 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63139"/>
            <a:ext cx="10515600" cy="3913823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Betreuungszeit nachmittags 11:30 Uhr – 14:30 Uhr bzw. 17:00 Uhr</a:t>
            </a:r>
          </a:p>
          <a:p>
            <a:r>
              <a:rPr lang="de-DE" dirty="0"/>
              <a:t>nach dem Unterricht gemeinsames Mittagessen in unserer Mensa</a:t>
            </a:r>
          </a:p>
          <a:p>
            <a:r>
              <a:rPr lang="de-DE" dirty="0"/>
              <a:t>Betreuung der Hausaufgaben</a:t>
            </a:r>
          </a:p>
          <a:p>
            <a:r>
              <a:rPr lang="de-DE" dirty="0"/>
              <a:t>verschiedene AG-Angebote</a:t>
            </a:r>
          </a:p>
          <a:p>
            <a:r>
              <a:rPr lang="de-DE" dirty="0"/>
              <a:t>freie Bewegungs- und Spielezeit</a:t>
            </a:r>
          </a:p>
          <a:p>
            <a:r>
              <a:rPr lang="de-DE" dirty="0"/>
              <a:t>Abholung, selbstständiges Heimgehen, Begleitung zum Bus 14:35 Uhr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5BD680-80C7-4A1B-AC4E-1ADA6EB94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9619" y="-148430"/>
            <a:ext cx="1936284" cy="2747009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1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Gemeinsames Mittagessen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drei verschiedene Essenszeiten</a:t>
            </a:r>
          </a:p>
          <a:p>
            <a:r>
              <a:rPr lang="de-DE" dirty="0"/>
              <a:t>Essenslieferung erfolgt durch die ZAUG – „Tischlein deck dich“</a:t>
            </a:r>
          </a:p>
          <a:p>
            <a:r>
              <a:rPr lang="de-DE" dirty="0"/>
              <a:t>Bei der Auswahl des Essens orientieren wir uns an den Leitlinien der Deutschen Gesellschaft für Ernährung (DGE).</a:t>
            </a:r>
          </a:p>
          <a:p>
            <a:r>
              <a:rPr lang="de-DE" dirty="0"/>
              <a:t>rein vegetarische Ernährung und Essen ohne bestimmte Fleischsorten kann berücksichtigt werden (im Kontaktdatenblatt vermerken)</a:t>
            </a:r>
          </a:p>
          <a:p>
            <a:r>
              <a:rPr lang="de-DE" dirty="0"/>
              <a:t>selbstständiges Abräumen des Geschirrs und Tischdienst durch die Kinder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65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Hausaufgabenbetreuung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tägliche Betreuung der Hausaufgaben in den jeweiligen Klassenstufen</a:t>
            </a:r>
          </a:p>
          <a:p>
            <a:endParaRPr lang="de-DE" dirty="0"/>
          </a:p>
          <a:p>
            <a:r>
              <a:rPr lang="de-DE" dirty="0"/>
              <a:t>Das Betreuungspersonal unterstützt die Kinder bei der Erledigung vollständiger und korrekter Hausaufgaben. Hierfür gibt es ein „Punktesystem“.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Bei Bedarf geben die Mitarbeiter Hilfestellung oder Impulse zum Weiterkommen und sorgen für eine ruhige Arbeitsatmosphäre.</a:t>
            </a:r>
          </a:p>
          <a:p>
            <a:endParaRPr lang="de-DE" dirty="0"/>
          </a:p>
          <a:p>
            <a:r>
              <a:rPr lang="de-DE" dirty="0"/>
              <a:t>Die Kontrolle der Hausaufgaben liegt in der Verantwortung der Eltern.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5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AG-Angebote 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unterschiedliche AG-Angebote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AG mit Anmeldung  </a:t>
            </a:r>
          </a:p>
          <a:p>
            <a:pPr lvl="2"/>
            <a:r>
              <a:rPr lang="de-DE" sz="1800" dirty="0"/>
              <a:t>Schach	AG – montags</a:t>
            </a:r>
          </a:p>
          <a:p>
            <a:pPr lvl="2"/>
            <a:r>
              <a:rPr lang="de-DE" sz="1800" dirty="0"/>
              <a:t>Ball-AG  - dienstags</a:t>
            </a:r>
          </a:p>
          <a:p>
            <a:pPr lvl="2"/>
            <a:r>
              <a:rPr lang="de-DE" sz="1800" dirty="0"/>
              <a:t>Wald-AG  - donnerstags	</a:t>
            </a:r>
          </a:p>
          <a:p>
            <a:pPr lvl="2"/>
            <a:r>
              <a:rPr lang="de-DE" sz="1800" dirty="0"/>
              <a:t>Pflanzen und Ernten-AG - freitags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AG  „KUNTERBUNT“ – ohne Anmeldung</a:t>
            </a:r>
          </a:p>
          <a:p>
            <a:pPr lvl="2"/>
            <a:r>
              <a:rPr lang="de-DE" dirty="0"/>
              <a:t>immer mittwochs und donnerstags – wechselnde Inhalte siehe Aushang Betreuung</a:t>
            </a:r>
          </a:p>
          <a:p>
            <a:pPr lvl="2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endParaRPr lang="de-DE" dirty="0"/>
          </a:p>
          <a:p>
            <a:pPr marL="457189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3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dirty="0"/>
              <a:t>Freie Bewegungs- und Spielezeit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dirty="0"/>
              <a:t>tägliche Bewegungszeiten sind größtenteils eingeplant</a:t>
            </a:r>
          </a:p>
          <a:p>
            <a:pPr lvl="1"/>
            <a:r>
              <a:rPr lang="de-DE" dirty="0"/>
              <a:t>auf dem Schulhof, in der näheren Umgebung oder / und in unserer Turnhalle</a:t>
            </a:r>
          </a:p>
          <a:p>
            <a:pPr lvl="1"/>
            <a:endParaRPr lang="de-DE" dirty="0"/>
          </a:p>
          <a:p>
            <a:r>
              <a:rPr lang="de-DE" dirty="0"/>
              <a:t>ausreichend Zeit und Material für Tischspiele, mit den Freunden Lego bauen, eine Runde Fußballkicker spielen, kreatives Gestalten u.v.m. in den Aufenthaltsräumen der Betreuung</a:t>
            </a:r>
          </a:p>
          <a:p>
            <a:endParaRPr lang="de-DE" dirty="0"/>
          </a:p>
          <a:p>
            <a:r>
              <a:rPr lang="de-DE" dirty="0"/>
              <a:t>wechselnde kreative Angebote wie malen, basteln, nähen, …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5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Abholung, Heimweg, Begleitung zum Bus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Eine Abholung aller Kinder ist ab 14:30 Uhr möglich (nach Rücksprache in dringenden Fällen auch früher). Für das Angebot A gilt die Abholzeit / selbstständiger Heimweg / </a:t>
            </a:r>
            <a:r>
              <a:rPr lang="de-DE" dirty="0" err="1"/>
              <a:t>Buszeit</a:t>
            </a:r>
            <a:r>
              <a:rPr lang="de-DE" dirty="0"/>
              <a:t> um 14:30 Uhr generell.</a:t>
            </a:r>
          </a:p>
          <a:p>
            <a:r>
              <a:rPr lang="de-DE" dirty="0"/>
              <a:t>Kinder, welche selbstständig nach Hause gehen dürfen, werden durch das Betreuungspersonal zur vereinbarten Zeit geschickt (Vermerk auf Kontaktdatenblatt).</a:t>
            </a:r>
          </a:p>
          <a:p>
            <a:r>
              <a:rPr lang="de-DE" dirty="0"/>
              <a:t>Alle Kinder, die mit dem Bus um 14:35 Uhr in Richtung Krumbach und Frankenbach fahren, werden vom Betreuungspersonal begleitet.</a:t>
            </a:r>
          </a:p>
          <a:p>
            <a:r>
              <a:rPr lang="de-DE" dirty="0"/>
              <a:t>Die Wege zum Bus um 15:35 Uhr und 16:35 Uhr gehen die Kinder selbstständig.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7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Knusperrunde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Täglich von 16:00 Uhr – 16:30 Uhr</a:t>
            </a:r>
          </a:p>
          <a:p>
            <a:endParaRPr lang="de-DE" dirty="0"/>
          </a:p>
          <a:p>
            <a:r>
              <a:rPr lang="de-DE" dirty="0"/>
              <a:t>Bei einem kleinen Snack (bitte mitgeben) lassen wir den Tag ausklingen.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Kleine Spiele, ein schönes Hörbuch, Musik oder einfach ein nettes Gespräch begleiten unsere Knusperzeit.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97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Ferienprogramm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Unser Ferienprogramm ist bunt und bietet immer: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viel Bewegung bei Ausflügen in der Natur, rund um oder auf unserem </a:t>
            </a:r>
            <a:r>
              <a:rPr lang="de-DE" dirty="0" err="1"/>
              <a:t>Dünsberg</a:t>
            </a:r>
            <a:endParaRPr lang="de-DE" dirty="0"/>
          </a:p>
          <a:p>
            <a:pPr lvl="1"/>
            <a:r>
              <a:rPr lang="de-DE" dirty="0"/>
              <a:t>Sport, Spiel und Spaß</a:t>
            </a:r>
          </a:p>
          <a:p>
            <a:pPr lvl="1"/>
            <a:r>
              <a:rPr lang="de-DE" dirty="0"/>
              <a:t>ein kreatives Projekt wie z.B. jahreszeitliches Basteln</a:t>
            </a:r>
          </a:p>
          <a:p>
            <a:pPr lvl="1"/>
            <a:r>
              <a:rPr lang="de-DE" dirty="0"/>
              <a:t>viel Zeit für Ruhe und Entspannung</a:t>
            </a:r>
          </a:p>
          <a:p>
            <a:pPr lvl="1"/>
            <a:r>
              <a:rPr lang="de-DE" dirty="0"/>
              <a:t>und so manche Überraschung</a:t>
            </a:r>
          </a:p>
          <a:p>
            <a:pPr lvl="1"/>
            <a:endParaRPr lang="de-DE" dirty="0"/>
          </a:p>
          <a:p>
            <a:r>
              <a:rPr lang="de-DE" dirty="0"/>
              <a:t>Das Programm und eine Rückmeldung wird vor den Ferien ausgegeben. Es können nur schriftlich angemeldete Kinder an der Betreuung teilnehmen.</a:t>
            </a:r>
          </a:p>
          <a:p>
            <a:pPr lvl="1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9E968A-2CE9-4426-8B73-B918028C4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5365" y="-65724"/>
            <a:ext cx="2058033" cy="291973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2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F646C-7456-46ED-ABBC-ACCC9264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Betreuungsvarianten im 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4C795B-6A45-465D-95D1-3CD9450AE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Angebot A 75 € </a:t>
            </a:r>
          </a:p>
          <a:p>
            <a:pPr marL="0" indent="0">
              <a:buNone/>
            </a:pPr>
            <a:r>
              <a:rPr lang="de-DE" dirty="0"/>
              <a:t>	Montag bis Freitag:  bis 14.30 Uhr</a:t>
            </a:r>
          </a:p>
          <a:p>
            <a:endParaRPr lang="de-DE" dirty="0"/>
          </a:p>
          <a:p>
            <a:r>
              <a:rPr lang="de-DE" dirty="0"/>
              <a:t>Angebot B 90 €  </a:t>
            </a:r>
          </a:p>
          <a:p>
            <a:pPr marL="0" indent="0">
              <a:buNone/>
            </a:pPr>
            <a:r>
              <a:rPr lang="de-DE" dirty="0"/>
              <a:t>	Montag bis Freitag:  bis 17.00 Uhr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Jeweils plus Verpflegungspauschale von 59 € pro Monat</a:t>
            </a:r>
            <a:endParaRPr lang="de-DE" sz="16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719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e-DE" dirty="0"/>
              <a:t>Organisatorisches 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8282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3200" dirty="0"/>
              <a:t>Das brauchen wir:</a:t>
            </a:r>
          </a:p>
          <a:p>
            <a:r>
              <a:rPr lang="de-DE" dirty="0"/>
              <a:t>komplett ausgefülltes Kontaktdatenblatt </a:t>
            </a:r>
          </a:p>
          <a:p>
            <a:pPr lvl="1"/>
            <a:r>
              <a:rPr lang="de-DE" dirty="0"/>
              <a:t>spätere Änderungen von Betreuungs- und Abholzeiten sind jederzeit möglich</a:t>
            </a:r>
          </a:p>
          <a:p>
            <a:pPr lvl="1"/>
            <a:r>
              <a:rPr lang="de-DE" dirty="0"/>
              <a:t>Bitte Informationen zu Allergien und ggfs. besonderen Hinweisen zum Essen etc. nicht vergessen.</a:t>
            </a:r>
          </a:p>
          <a:p>
            <a:pPr lvl="1"/>
            <a:endParaRPr lang="de-DE" dirty="0"/>
          </a:p>
          <a:p>
            <a:r>
              <a:rPr lang="de-DE" dirty="0"/>
              <a:t>Die Kinder benötigen Hausschuhe, wenn möglich feste Turnschuhe, da diese auch für die Bewegungszeiten in der Turnhalle genutzt werden.</a:t>
            </a:r>
          </a:p>
          <a:p>
            <a:pPr lvl="1"/>
            <a:endParaRPr lang="de-DE" dirty="0"/>
          </a:p>
          <a:p>
            <a:r>
              <a:rPr lang="de-DE" dirty="0"/>
              <a:t>Besucht ein Kind die Betreuung an einem oder mehreren Tagen nicht, melden Sie es bitte zuverlässig morgens in der Schule </a:t>
            </a:r>
            <a:r>
              <a:rPr lang="de-DE" b="1" dirty="0">
                <a:solidFill>
                  <a:srgbClr val="FF0000"/>
                </a:solidFill>
              </a:rPr>
              <a:t>und</a:t>
            </a:r>
            <a:r>
              <a:rPr lang="de-DE" dirty="0"/>
              <a:t> in der Betreuung telefonisch ab!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54D090-D880-4A89-96FF-8F59A97D4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6560" y="-50287"/>
            <a:ext cx="1780633" cy="252618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98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040380"/>
            <a:ext cx="9144000" cy="2217420"/>
          </a:xfrm>
        </p:spPr>
        <p:txBody>
          <a:bodyPr>
            <a:normAutofit/>
          </a:bodyPr>
          <a:lstStyle/>
          <a:p>
            <a:r>
              <a:rPr lang="de-DE" sz="4800" dirty="0"/>
              <a:t>Wir freuen uns auf Ihre Kinder</a:t>
            </a:r>
          </a:p>
          <a:p>
            <a:r>
              <a:rPr lang="de-DE" sz="4800" dirty="0"/>
              <a:t> in der Betreuung der Grundschule am Keltentor.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2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Betreuungszeiten: bewegliche Ferientage und pädagogische Tage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  <a:p>
            <a:r>
              <a:rPr lang="de-DE" dirty="0"/>
              <a:t>an beweglichen Ferientagen und pädagogischen Tagen, welche nicht auf einen Brückentag fallen </a:t>
            </a:r>
          </a:p>
          <a:p>
            <a:pPr lvl="1"/>
            <a:r>
              <a:rPr lang="de-DE" dirty="0"/>
              <a:t> Betreuungszeiten 07:30 Uhr – 16:00 Uhr</a:t>
            </a:r>
          </a:p>
          <a:p>
            <a:pPr lvl="1"/>
            <a:endParaRPr lang="de-DE" dirty="0"/>
          </a:p>
          <a:p>
            <a:r>
              <a:rPr lang="de-DE" dirty="0"/>
              <a:t>an Brückentagen und den Faschingstagen </a:t>
            </a:r>
          </a:p>
          <a:p>
            <a:pPr lvl="1"/>
            <a:r>
              <a:rPr lang="de-DE" dirty="0"/>
              <a:t>Betreuungszeiten 08:00 Uhr – 14:00 Uhr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/>
              <a:t>Eine Rückmeldung zu den o.g. Tagen wird vorab ausgegeben. Es können nur schriftlich angemeldete Kinder an diesen Tagen an der Betreuung teilnehmen.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73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Betreuungstermine Ferien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74470"/>
            <a:ext cx="10515600" cy="4702493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6 Wochen in den Ferien werden betreut </a:t>
            </a:r>
          </a:p>
          <a:p>
            <a:pPr lvl="1"/>
            <a:r>
              <a:rPr lang="de-DE" dirty="0"/>
              <a:t>je 1 Woche in den Herbst-, Weihnachts- und Osterferien und 3 Wochen in den Sommerferien - Betreuungszeiten 08:00 Uhr – 16:00 Uhr</a:t>
            </a:r>
          </a:p>
          <a:p>
            <a:pPr marL="457189" lvl="1" indent="0">
              <a:buNone/>
            </a:pPr>
            <a:endParaRPr lang="de-DE" dirty="0"/>
          </a:p>
          <a:p>
            <a:pPr lvl="1"/>
            <a:r>
              <a:rPr lang="de-DE" dirty="0"/>
              <a:t>Schuljahr 2023/2024 </a:t>
            </a:r>
          </a:p>
          <a:p>
            <a:pPr lvl="2"/>
            <a:r>
              <a:rPr lang="de-DE" dirty="0"/>
              <a:t>28.08.2023 – 01.09.2023</a:t>
            </a:r>
          </a:p>
          <a:p>
            <a:pPr lvl="2"/>
            <a:r>
              <a:rPr lang="de-DE" dirty="0"/>
              <a:t>23.10.2023 – 27.10.2023</a:t>
            </a:r>
          </a:p>
          <a:p>
            <a:pPr lvl="2"/>
            <a:r>
              <a:rPr lang="de-DE" dirty="0"/>
              <a:t>08.01.2024 – 12.01.2024</a:t>
            </a:r>
          </a:p>
          <a:p>
            <a:pPr lvl="2"/>
            <a:r>
              <a:rPr lang="de-DE" dirty="0"/>
              <a:t>25.03.2024 – 28.03.2024</a:t>
            </a:r>
          </a:p>
          <a:p>
            <a:pPr lvl="2"/>
            <a:r>
              <a:rPr lang="de-DE" dirty="0"/>
              <a:t>15.07.2024 – 26.07.2024 </a:t>
            </a:r>
          </a:p>
          <a:p>
            <a:pPr marL="457189" lvl="1" indent="0">
              <a:buNone/>
            </a:pP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30" y="3063240"/>
            <a:ext cx="3943985" cy="302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voraussichtliche Betreuungstermine Ferien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74470"/>
            <a:ext cx="10515600" cy="4702493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endParaRPr lang="de-DE" dirty="0"/>
          </a:p>
          <a:p>
            <a:pPr marL="457189" lvl="1" indent="0">
              <a:buNone/>
            </a:pPr>
            <a:endParaRPr lang="de-DE" dirty="0"/>
          </a:p>
          <a:p>
            <a:pPr marL="457189" lvl="1" indent="0">
              <a:buNone/>
            </a:pPr>
            <a:endParaRPr lang="de-DE" dirty="0"/>
          </a:p>
          <a:p>
            <a:pPr lvl="1"/>
            <a:r>
              <a:rPr lang="de-DE" dirty="0"/>
              <a:t>Schuljahr 2024 / 2025</a:t>
            </a:r>
          </a:p>
          <a:p>
            <a:pPr lvl="2"/>
            <a:r>
              <a:rPr lang="de-DE" dirty="0"/>
              <a:t>19.08.2024 – 23.08.2024</a:t>
            </a:r>
          </a:p>
          <a:p>
            <a:pPr lvl="2"/>
            <a:r>
              <a:rPr lang="de-DE" dirty="0"/>
              <a:t>21.10.2024 – 25.10.2024</a:t>
            </a:r>
          </a:p>
          <a:p>
            <a:pPr lvl="2"/>
            <a:r>
              <a:rPr lang="de-DE" dirty="0"/>
              <a:t>06.01.2025 – 10.01.2025</a:t>
            </a:r>
          </a:p>
          <a:p>
            <a:pPr lvl="2"/>
            <a:r>
              <a:rPr lang="de-DE" dirty="0"/>
              <a:t>07.04.2025 – 11.04.2025</a:t>
            </a:r>
          </a:p>
          <a:p>
            <a:pPr lvl="2"/>
            <a:r>
              <a:rPr lang="de-DE" dirty="0"/>
              <a:t>07.07.2025 – 18.07.2025</a:t>
            </a:r>
          </a:p>
          <a:p>
            <a:pPr marL="457189" lvl="1" indent="0">
              <a:buNone/>
            </a:pP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83" y="3041098"/>
            <a:ext cx="3972832" cy="304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Termine der beweglichen Ferientage 2024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dirty="0"/>
              <a:t>Die Betreuung erfolgt an diesen Tagen zu den unten genannten Zeiten und nur für angemeldete Kinder. Eine Rückmeldung wird durch  das Team der Betreuung rechtzeitig ausgegeben.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Montag, 12.02.2024		08:00 Uhr – 14:00 Uhr</a:t>
            </a:r>
          </a:p>
          <a:p>
            <a:pPr lvl="1"/>
            <a:r>
              <a:rPr lang="de-DE" dirty="0"/>
              <a:t>Freitag, 10.05.2024		08:00 Uhr – 14:00 Uhr</a:t>
            </a:r>
          </a:p>
          <a:p>
            <a:pPr lvl="1"/>
            <a:r>
              <a:rPr lang="de-DE" dirty="0"/>
              <a:t>Freitag, 31.05.2024		08:00 Uhr – 14:00 Uhr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26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Betreuungsteam   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Betreuungskoordinatorin		</a:t>
            </a:r>
          </a:p>
          <a:p>
            <a:pPr marL="457189" lvl="1" indent="0">
              <a:buNone/>
            </a:pPr>
            <a:r>
              <a:rPr lang="de-DE" dirty="0"/>
              <a:t>Birgit Ntanas</a:t>
            </a:r>
          </a:p>
          <a:p>
            <a:r>
              <a:rPr lang="de-DE" dirty="0"/>
              <a:t>Stellvertreterin	</a:t>
            </a:r>
          </a:p>
          <a:p>
            <a:pPr marL="457189" lvl="1" indent="0">
              <a:buNone/>
            </a:pPr>
            <a:r>
              <a:rPr lang="de-DE" dirty="0"/>
              <a:t>Heike Arnold</a:t>
            </a:r>
          </a:p>
          <a:p>
            <a:r>
              <a:rPr lang="de-DE" dirty="0"/>
              <a:t>pädagogische Mitarbeiter</a:t>
            </a:r>
          </a:p>
          <a:p>
            <a:pPr marL="457189" lvl="1" indent="0">
              <a:buNone/>
            </a:pPr>
            <a:r>
              <a:rPr lang="de-DE" dirty="0"/>
              <a:t>Ruth Lang, Bianca Stenzel, Marvin Meier, Finn </a:t>
            </a:r>
            <a:r>
              <a:rPr lang="de-DE" dirty="0" err="1"/>
              <a:t>Schmiga</a:t>
            </a:r>
            <a:r>
              <a:rPr lang="de-DE" dirty="0"/>
              <a:t>, Corina Weber, Christina Hederich</a:t>
            </a:r>
          </a:p>
          <a:p>
            <a:pPr marL="457189" lvl="1" indent="0">
              <a:buNone/>
            </a:pPr>
            <a:endParaRPr lang="de-DE" dirty="0"/>
          </a:p>
          <a:p>
            <a:pPr marL="457189" lvl="1" indent="0">
              <a:buNone/>
            </a:pPr>
            <a:r>
              <a:rPr lang="de-DE" dirty="0"/>
              <a:t>weitere Mitarbeiter - Herr </a:t>
            </a:r>
            <a:r>
              <a:rPr lang="de-DE" dirty="0" err="1"/>
              <a:t>Ottway</a:t>
            </a:r>
            <a:r>
              <a:rPr lang="de-DE" dirty="0"/>
              <a:t> (Ehrenamt) </a:t>
            </a:r>
          </a:p>
          <a:p>
            <a:pPr marL="457189" lvl="1" indent="0">
              <a:buNone/>
            </a:pPr>
            <a:r>
              <a:rPr lang="de-DE" dirty="0"/>
              <a:t>	                                      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6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Schüler*innen    </a:t>
            </a:r>
            <a:r>
              <a:rPr lang="de-DE" sz="2000" dirty="0"/>
              <a:t>(Stand 01.08.2023)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derzeit besuchen 51 Kinder die Betreuung aus den Klassen 1 – 4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7601" y="2356679"/>
            <a:ext cx="3026243" cy="429333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84-4F23-4B0D-B219-465AABE5B76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52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1223</Words>
  <Application>Microsoft Office PowerPoint</Application>
  <PresentationFormat>Breitbild</PresentationFormat>
  <Paragraphs>220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Tahoma</vt:lpstr>
      <vt:lpstr>Times New Roman</vt:lpstr>
      <vt:lpstr>Viner Hand ITC</vt:lpstr>
      <vt:lpstr>Wingdings</vt:lpstr>
      <vt:lpstr>Office</vt:lpstr>
      <vt:lpstr>Grundschule am Keltentor Rodheimer Straße 16, 35444 Biebertal Tel.: (0 64 09) 80 67 49 Fax: (0 64 09) 80 67 62  E-Mail: poststelle@g-keltentor.fellingshausen.schulverwaltung.hessen.de </vt:lpstr>
      <vt:lpstr>Betreuung der Grundschule am Keltentor</vt:lpstr>
      <vt:lpstr>Unsere Betreuungsvarianten im Überblick</vt:lpstr>
      <vt:lpstr>Betreuungszeiten: bewegliche Ferientage und pädagogische Tage</vt:lpstr>
      <vt:lpstr>Betreuungstermine Ferien</vt:lpstr>
      <vt:lpstr>voraussichtliche Betreuungstermine Ferien</vt:lpstr>
      <vt:lpstr>Termine der beweglichen Ferientage 2024</vt:lpstr>
      <vt:lpstr>Unser Betreuungsteam   </vt:lpstr>
      <vt:lpstr>Unsere Schüler*innen    (Stand 01.08.2023) </vt:lpstr>
      <vt:lpstr>Unsere Betreuungsräume befinden sich:</vt:lpstr>
      <vt:lpstr>Räume der Mehrzweckhalle</vt:lpstr>
      <vt:lpstr>Aufenthaltsraum 1 im Obergeschoss</vt:lpstr>
      <vt:lpstr>Aufenthaltsraum 2 im Obergeschoss</vt:lpstr>
      <vt:lpstr>Ruhezone im Obergeschoss</vt:lpstr>
      <vt:lpstr>Kleiner Kreativraum im Obergeschoss</vt:lpstr>
      <vt:lpstr>Eingangsbereich mit Infotafel</vt:lpstr>
      <vt:lpstr>Unsere Mensa im Erdgeschoss</vt:lpstr>
      <vt:lpstr>Unsere Turnhalle im Erdgeschoss</vt:lpstr>
      <vt:lpstr>Unser Büro im Erdgeschoss</vt:lpstr>
      <vt:lpstr>Räume der Grundschule am Keltentor </vt:lpstr>
      <vt:lpstr>Werkraum im Keller der Grundschule</vt:lpstr>
      <vt:lpstr>Unser Tag im Überblick</vt:lpstr>
      <vt:lpstr>Gemeinsames Mittagessen</vt:lpstr>
      <vt:lpstr>Hausaufgabenbetreuung</vt:lpstr>
      <vt:lpstr>AG-Angebote </vt:lpstr>
      <vt:lpstr>Freie Bewegungs- und Spielezeit</vt:lpstr>
      <vt:lpstr>Abholung, Heimweg, Begleitung zum Bus</vt:lpstr>
      <vt:lpstr>Knusperrunde</vt:lpstr>
      <vt:lpstr>Ferienprogramm</vt:lpstr>
      <vt:lpstr>Organisatorisches  </vt:lpstr>
      <vt:lpstr>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Betreuung der Grundschule am Keltentor</dc:title>
  <dc:creator>Biggi Ntanas</dc:creator>
  <cp:lastModifiedBy>Sekretariat1</cp:lastModifiedBy>
  <cp:revision>124</cp:revision>
  <cp:lastPrinted>2021-10-21T13:08:00Z</cp:lastPrinted>
  <dcterms:created xsi:type="dcterms:W3CDTF">2020-03-06T19:59:01Z</dcterms:created>
  <dcterms:modified xsi:type="dcterms:W3CDTF">2023-10-10T06:11:59Z</dcterms:modified>
</cp:coreProperties>
</file>